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0" r:id="rId4"/>
    <p:sldId id="257" r:id="rId5"/>
    <p:sldId id="258" r:id="rId6"/>
    <p:sldId id="266" r:id="rId7"/>
    <p:sldId id="267" r:id="rId8"/>
    <p:sldId id="268" r:id="rId9"/>
    <p:sldId id="259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210 Gulim 050" panose="020B0604020202020204" charset="-127"/>
      <p:regular r:id="rId16"/>
    </p:embeddedFont>
    <p:embeddedFont>
      <p:font typeface="210 Gulim 090" panose="020B0604020202020204" charset="-127"/>
      <p:regular r:id="rId17"/>
    </p:embeddedFont>
    <p:embeddedFont>
      <p:font typeface="210 Santorini Regular" panose="020B0604020202020204" charset="-127"/>
      <p:regular r:id="rId18"/>
    </p:embeddedFont>
    <p:embeddedFont>
      <p:font typeface="Gmarket Sans Bold" panose="020B0604020202020204" charset="-128"/>
      <p:bold r:id="rId19"/>
    </p:embeddedFont>
    <p:embeddedFont>
      <p:font typeface="a Auto Signature" panose="020B0604020202020204" charset="0"/>
      <p:regular r:id="rId20"/>
    </p:embeddedFont>
    <p:embeddedFont>
      <p:font typeface="Pistilli" panose="02000603000000000000" charset="0"/>
      <p:regular r:id="rId21"/>
    </p:embeddedFont>
    <p:embeddedFont>
      <p:font typeface="Playfair Display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45" d="100"/>
          <a:sy n="45" d="100"/>
        </p:scale>
        <p:origin x="9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DC96-7B85-4153-A4E3-61118D4C63C6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37941-BC6C-4EDF-9B5F-7EE5A89D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37941-BC6C-4EDF-9B5F-7EE5A89D25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3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37941-BC6C-4EDF-9B5F-7EE5A89D25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-584200"/>
            <a:ext cx="13347700" cy="1150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-520700" y="3314700"/>
            <a:ext cx="17386300" cy="863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2155856"/>
            <a:ext cx="674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Santorini Regular"/>
              </a:rPr>
              <a:t>AI-Driven Wine Recommendation Chatbot</a:t>
            </a:r>
          </a:p>
          <a:p>
            <a:pPr lvl="0" algn="ctr">
              <a:lnSpc>
                <a:spcPct val="107899"/>
              </a:lnSpc>
            </a:pPr>
            <a:endParaRPr lang="en-US" sz="2000" b="0" i="0" u="none" strike="noStrike" dirty="0">
              <a:solidFill>
                <a:srgbClr val="FFFFFF"/>
              </a:solidFill>
              <a:latin typeface="210 Santorini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08700" y="4775200"/>
            <a:ext cx="631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000" dirty="0">
                <a:solidFill>
                  <a:srgbClr val="905EFF"/>
                </a:solidFill>
                <a:latin typeface="a Auto Signature"/>
              </a:rPr>
              <a:t>Shivam Joshi</a:t>
            </a:r>
            <a:endParaRPr lang="en-US" sz="5000" b="0" i="0" u="none" strike="noStrike" dirty="0">
              <a:solidFill>
                <a:srgbClr val="905EFF"/>
              </a:solidFill>
              <a:latin typeface="a Auto Signature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rot="-10680000">
            <a:off x="-279400" y="-457200"/>
            <a:ext cx="7023100" cy="604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2300" y="3048000"/>
            <a:ext cx="1739900" cy="173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3035300"/>
            <a:ext cx="1765300" cy="176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27100" y="3035300"/>
            <a:ext cx="1765300" cy="176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9900" y="3035300"/>
            <a:ext cx="1765300" cy="176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0400" y="3048000"/>
            <a:ext cx="1739900" cy="176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3035300"/>
            <a:ext cx="1739900" cy="1739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87700" y="2692400"/>
            <a:ext cx="119253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dirty="0">
                <a:solidFill>
                  <a:schemeClr val="bg1"/>
                </a:solidFill>
                <a:latin typeface="Playfair Display"/>
              </a:rPr>
              <a:t>Vino-Sage: AI Wine Recommender Chatbot</a:t>
            </a:r>
            <a:endParaRPr lang="en-US" sz="7200" b="0" i="0" u="none" strike="noStrike" dirty="0">
              <a:solidFill>
                <a:schemeClr val="bg1"/>
              </a:solidFill>
              <a:latin typeface="Pistil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9258300" y="0"/>
            <a:ext cx="8140700" cy="55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2044700"/>
            <a:ext cx="10312400" cy="887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2000" y="603250"/>
            <a:ext cx="42672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700" b="0" i="0" u="none" strike="noStrike" dirty="0">
                <a:solidFill>
                  <a:srgbClr val="FFFFFF"/>
                </a:solidFill>
                <a:latin typeface="210 Santorini Regular"/>
              </a:rPr>
              <a:t>Front-End Overview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15204-DD51-E7DA-5B83-2C2F24A71350}"/>
              </a:ext>
            </a:extLst>
          </p:cNvPr>
          <p:cNvGrpSpPr/>
          <p:nvPr/>
        </p:nvGrpSpPr>
        <p:grpSpPr>
          <a:xfrm>
            <a:off x="1371600" y="4318000"/>
            <a:ext cx="11112500" cy="5295900"/>
            <a:chOff x="762000" y="4216400"/>
            <a:chExt cx="11112500" cy="52959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000" y="4521200"/>
              <a:ext cx="2616200" cy="49149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300" y="4521200"/>
              <a:ext cx="1460500" cy="49276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100" y="4584700"/>
              <a:ext cx="2616200" cy="49276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6200" y="4521200"/>
              <a:ext cx="2616200" cy="49149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8300" y="4521200"/>
              <a:ext cx="2616200" cy="49149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952500" y="4686300"/>
              <a:ext cx="2235200" cy="405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React.js with Material-UI for UI components and theming.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7200" y="4216400"/>
              <a:ext cx="685800" cy="6858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6764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886200" y="4749800"/>
              <a:ext cx="2044700" cy="422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b="0" i="0" u="none" strike="noStrike" dirty="0" err="1">
                  <a:solidFill>
                    <a:srgbClr val="FFFFFF"/>
                  </a:solidFill>
                  <a:latin typeface="210 Santorini Regular"/>
                </a:rPr>
                <a:t>ChatWidget</a:t>
              </a:r>
              <a:r>
                <a:rPr lang="en-US" b="0" i="0" u="none" strike="noStrike" dirty="0">
                  <a:solidFill>
                    <a:srgbClr val="FFFFFF"/>
                  </a:solidFill>
                  <a:latin typeface="210 Santorini Regular"/>
                </a:rPr>
                <a:t> &amp; </a:t>
              </a:r>
              <a:r>
                <a:rPr lang="en-US" b="0" i="0" u="none" strike="noStrike" dirty="0" err="1">
                  <a:solidFill>
                    <a:srgbClr val="FFFFFF"/>
                  </a:solidFill>
                  <a:latin typeface="210 Santorini Regular"/>
                </a:rPr>
                <a:t>ChatWindow</a:t>
              </a:r>
              <a:r>
                <a:rPr lang="en-US" b="0" i="0" u="none" strike="noStrike" dirty="0">
                  <a:solidFill>
                    <a:srgbClr val="FFFFFF"/>
                  </a:solidFill>
                  <a:latin typeface="210 Santorini Regular"/>
                </a:rPr>
                <a:t> for AI interaction, responsive design.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9300" y="4216400"/>
              <a:ext cx="685800" cy="6858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45085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464300" y="5048250"/>
              <a:ext cx="2540000" cy="372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27FFE9"/>
                  </a:solidFill>
                  <a:latin typeface="210 Santorini Regular"/>
                </a:rPr>
                <a:t>Filtering &amp; Listing: Showcasing 8003 wines and details Page, pagination, Framer Motion cues.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1400" y="4216400"/>
              <a:ext cx="685800" cy="6858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73279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448800" y="4984751"/>
              <a:ext cx="2247900" cy="3530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Services: Axios-based layer for chat, wine, review APIs.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500" y="4216400"/>
              <a:ext cx="685800" cy="6858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01600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04</a:t>
              </a:r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2900" y="4216400"/>
            <a:ext cx="685800" cy="685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0" y="4254500"/>
            <a:ext cx="685800" cy="685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9258300" y="0"/>
            <a:ext cx="8140700" cy="55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1873250"/>
            <a:ext cx="10312400" cy="887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93750" y="546473"/>
            <a:ext cx="4267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700" b="0" i="0" u="none" strike="noStrike" dirty="0">
                <a:solidFill>
                  <a:srgbClr val="FFFFFF"/>
                </a:solidFill>
                <a:latin typeface="210 Santorini Regular"/>
              </a:rPr>
              <a:t>Back-End Overview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EC2398-E2D6-9256-D797-C577CC80605E}"/>
              </a:ext>
            </a:extLst>
          </p:cNvPr>
          <p:cNvGrpSpPr/>
          <p:nvPr/>
        </p:nvGrpSpPr>
        <p:grpSpPr>
          <a:xfrm>
            <a:off x="1371598" y="4267387"/>
            <a:ext cx="10229852" cy="4749800"/>
            <a:chOff x="-609600" y="11772527"/>
            <a:chExt cx="10229852" cy="47498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300" y="12115427"/>
              <a:ext cx="3327400" cy="44069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09600" y="12077327"/>
              <a:ext cx="3086100" cy="44069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200" y="11772527"/>
              <a:ext cx="685800" cy="6858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5334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01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2700" y="12077327"/>
              <a:ext cx="3257552" cy="4406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3200" y="11772527"/>
              <a:ext cx="685800" cy="6858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39497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409871" y="12763127"/>
              <a:ext cx="3111502" cy="31174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Database: Motor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AsyncIOMotorClient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 connecting to MongoDB Atlas.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0" y="11772527"/>
              <a:ext cx="685800" cy="6858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73787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-139700" y="12559926"/>
              <a:ext cx="2235200" cy="3320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FastAPI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: routes for auth, users, wines, reviews, chat with JWT auth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844800" y="12763126"/>
              <a:ext cx="3321050" cy="34926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Core Modules: NLU,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retrieval_engine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rag_module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response_generator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1257300"/>
            <a:ext cx="39624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210 Santorini Regular"/>
              </a:rPr>
              <a:t>Vino-Sage  Project Architecture Overview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F333E-A624-6CB6-4DE2-0D07989CB552}"/>
              </a:ext>
            </a:extLst>
          </p:cNvPr>
          <p:cNvGrpSpPr/>
          <p:nvPr/>
        </p:nvGrpSpPr>
        <p:grpSpPr>
          <a:xfrm>
            <a:off x="5092700" y="914400"/>
            <a:ext cx="12395200" cy="4216400"/>
            <a:chOff x="5118100" y="1803400"/>
            <a:chExt cx="12395200" cy="3632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100" y="1803400"/>
              <a:ext cx="12395200" cy="36322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26100" y="2694926"/>
              <a:ext cx="6591300" cy="2029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React UI (MUI, Framer‑Motion) – chat &amp; catalogue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backend – REST /routers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ResponseGenerator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– orchestrates NLU ▸ Retrieval ▸ RAG ▸ GPT‑4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NLU Service –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DistilBERT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intent + BERT NER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Hybrid Retrieval – MongoDB Atlas Search +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MiniLM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/FAISS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RAG Vector Store – What‑to‑Drink PDF ➜ FAISS index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Data Layer – MongoDB Atlas + Images CSV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626100" y="2286000"/>
              <a:ext cx="29591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0" i="0" u="none" strike="noStrike" dirty="0">
                  <a:solidFill>
                    <a:srgbClr val="27FFE9"/>
                  </a:solidFill>
                  <a:latin typeface="210 Santorini Regular"/>
                </a:rPr>
                <a:t>Layered Components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9106FB-0225-D956-4DEE-3F109E36E5E3}"/>
              </a:ext>
            </a:extLst>
          </p:cNvPr>
          <p:cNvGrpSpPr/>
          <p:nvPr/>
        </p:nvGrpSpPr>
        <p:grpSpPr>
          <a:xfrm>
            <a:off x="5130800" y="5295900"/>
            <a:ext cx="12395200" cy="4089400"/>
            <a:chOff x="5130800" y="5753100"/>
            <a:chExt cx="12395200" cy="3632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800" y="5753100"/>
              <a:ext cx="12395200" cy="3632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452100" y="6525672"/>
              <a:ext cx="5791200" cy="19291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1. User query posted via React ➜ /chat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2.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passes query to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ResponseGenerator</a:t>
              </a:r>
              <a:endParaRPr lang="en-US" sz="1600" b="0" i="0" u="none" strike="noStrike" dirty="0">
                <a:solidFill>
                  <a:srgbClr val="FFFFFF"/>
                </a:solidFill>
                <a:latin typeface="210 Gulim 050"/>
              </a:endParaRP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3. NLU extracts intent &amp; entities (+price fallback)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4. Hybrid Retrieval ranks wines; RAG adds expert passages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5. GPT‑4 formats response;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returns JSON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6. React renders bubbles &amp; recommendation cards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452100" y="6235700"/>
              <a:ext cx="29591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4499"/>
                </a:lnSpc>
              </a:pPr>
              <a:r>
                <a:rPr lang="en-US" sz="1500" b="0" i="0" u="none" strike="noStrike" dirty="0">
                  <a:solidFill>
                    <a:srgbClr val="27FFE9"/>
                  </a:solidFill>
                  <a:latin typeface="210 Santorini Regular"/>
                </a:rPr>
                <a:t>End‑to‑End Request Flow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296B77-7430-692B-7FB7-E76433C8896D}"/>
              </a:ext>
            </a:extLst>
          </p:cNvPr>
          <p:cNvGrpSpPr/>
          <p:nvPr/>
        </p:nvGrpSpPr>
        <p:grpSpPr>
          <a:xfrm>
            <a:off x="-304800" y="4701664"/>
            <a:ext cx="19265900" cy="1104900"/>
            <a:chOff x="-431800" y="4064000"/>
            <a:chExt cx="19265900" cy="11049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15113000" y="4076700"/>
              <a:ext cx="1092200" cy="10922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5570200" y="4064000"/>
              <a:ext cx="1104900" cy="11049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041400" y="4064000"/>
              <a:ext cx="1104900" cy="11049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358900" y="4064000"/>
              <a:ext cx="1104900" cy="11049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7729200" y="4064000"/>
              <a:ext cx="1104900" cy="11049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-431800" y="4064000"/>
              <a:ext cx="1104900" cy="11049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97200" y="4076700"/>
              <a:ext cx="1092200" cy="1092200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dirty="0">
                <a:solidFill>
                  <a:srgbClr val="905EFF"/>
                </a:solidFill>
                <a:latin typeface="210 Gulim 050"/>
              </a:rPr>
              <a:t>Vino-Sage</a:t>
            </a: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1049000" y="-266700"/>
            <a:ext cx="7366000" cy="1083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05E5DFC-E617-3D8E-2179-C3AA1102C8DB}"/>
              </a:ext>
            </a:extLst>
          </p:cNvPr>
          <p:cNvGrpSpPr/>
          <p:nvPr/>
        </p:nvGrpSpPr>
        <p:grpSpPr>
          <a:xfrm>
            <a:off x="5130800" y="2374900"/>
            <a:ext cx="7277100" cy="6337300"/>
            <a:chOff x="5130800" y="2374900"/>
            <a:chExt cx="7277100" cy="6337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0800" y="2374900"/>
              <a:ext cx="7277100" cy="63373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486400" y="4419600"/>
              <a:ext cx="65659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800" b="0" i="0" u="none" strike="noStrike" dirty="0">
                  <a:solidFill>
                    <a:srgbClr val="FFFFFF"/>
                  </a:solidFill>
                  <a:latin typeface="210 Santorini Regular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343900" y="5499100"/>
              <a:ext cx="32766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endParaRPr lang="en-US" sz="2000" b="0" i="0" u="none" strike="noStrike" dirty="0">
                <a:solidFill>
                  <a:srgbClr val="FFFFFF"/>
                </a:solidFill>
                <a:latin typeface="210 Gulim 05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53200" y="5499100"/>
              <a:ext cx="46482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2000" b="0" i="0" u="none" strike="noStrike" dirty="0">
                  <a:solidFill>
                    <a:srgbClr val="905EFF"/>
                  </a:solidFill>
                  <a:latin typeface="210 Gulim 090"/>
                </a:rPr>
                <a:t>Q&amp;A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5232400"/>
              <a:ext cx="5588000" cy="76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6908800"/>
              <a:ext cx="5588000" cy="762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4700" y="3543300"/>
              <a:ext cx="749300" cy="62230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5397500"/>
            <a:ext cx="16637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5410200"/>
            <a:ext cx="1638300" cy="163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9700" y="5422900"/>
            <a:ext cx="16637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5397500"/>
            <a:ext cx="16637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8500" y="5270500"/>
            <a:ext cx="16637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5422900"/>
            <a:ext cx="1663700" cy="1663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0" y="-1701800"/>
            <a:ext cx="8318500" cy="1248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900" y="-2819400"/>
            <a:ext cx="99949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1371600"/>
            <a:ext cx="11087100" cy="955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9300" y="1155700"/>
            <a:ext cx="39751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 dirty="0">
                <a:solidFill>
                  <a:srgbClr val="FFFFFF"/>
                </a:solidFill>
                <a:latin typeface="210 Santorini Regular"/>
              </a:rPr>
              <a:t>Data Management &amp; MongoDB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200" y="1435100"/>
            <a:ext cx="2730500" cy="273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5508625"/>
            <a:ext cx="16433800" cy="414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47900" y="6308725"/>
            <a:ext cx="16129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Wine data collected via Vivino web scraping (Scrapper.py): product links, wine facts, taste characteristics, images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Data cleaning pipeline (Cleaning.py): deduplication, feature extraction, wine type extraction, imputation with 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XGBoost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, final CSV output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Additional datasets (intent, entity, RAG source) curated/augmented via ChatGPT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Storage in MongoDB Atlas '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wine_recommendations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' DB: collections wines, users, reviews, 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chat_history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 with Atlas Search indexing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5750" y="6308725"/>
            <a:ext cx="9652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1st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2nd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3rd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4th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984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21100" y="1460500"/>
            <a:ext cx="2692400" cy="2692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79500" y="-533400"/>
            <a:ext cx="119507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1117600"/>
            <a:ext cx="5130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210 Santorini Regular"/>
              </a:rPr>
              <a:t>Characteristics</a:t>
            </a:r>
          </a:p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210 Santorini Regular"/>
              </a:rPr>
              <a:t>by origin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349500" y="2413000"/>
            <a:ext cx="13589000" cy="662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9500" y="6197600"/>
            <a:ext cx="39624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NEW</a:t>
            </a:r>
          </a:p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WORLD</a:t>
            </a:r>
          </a:p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WINE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5700" y="723900"/>
            <a:ext cx="4279900" cy="407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610600" y="2413000"/>
            <a:ext cx="1536700" cy="52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753600" y="1689100"/>
            <a:ext cx="199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France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0" y="2120900"/>
            <a:ext cx="3619500" cy="142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750300" y="5689600"/>
            <a:ext cx="17145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94900" y="6540500"/>
            <a:ext cx="207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Italy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0" y="6959600"/>
            <a:ext cx="47244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8775700" y="3695700"/>
            <a:ext cx="21590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18800" y="4330700"/>
            <a:ext cx="236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Portugal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7200" y="4762500"/>
            <a:ext cx="6070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4673600" y="7874000"/>
            <a:ext cx="11684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651500" y="84455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Chile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00" y="8432800"/>
            <a:ext cx="4737100" cy="142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794000" y="3543300"/>
            <a:ext cx="11684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5207000" y="6565900"/>
            <a:ext cx="1168400" cy="520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435600" y="5422900"/>
            <a:ext cx="3454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Argentina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1300" y="5842000"/>
            <a:ext cx="3924300" cy="914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48100" y="3048000"/>
            <a:ext cx="1905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USA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48100" y="3568700"/>
            <a:ext cx="3759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· Cheaper than European wines and with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  good quality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· Strategically manufactures to the tastes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  of consumers in the countries it exports 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-876300"/>
            <a:ext cx="13347700" cy="1150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788112" y="3298856"/>
            <a:ext cx="17386300" cy="863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-10680000">
            <a:off x="-255255" y="127000"/>
            <a:ext cx="7023100" cy="604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2000" y="1155700"/>
            <a:ext cx="4368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210 Santorini Regular"/>
              </a:rPr>
              <a:t>Problem Statement &amp; Motivation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175C26-7374-812B-0749-88DC10A7A841}"/>
              </a:ext>
            </a:extLst>
          </p:cNvPr>
          <p:cNvSpPr txBox="1"/>
          <p:nvPr/>
        </p:nvSpPr>
        <p:spPr>
          <a:xfrm>
            <a:off x="762000" y="291925"/>
            <a:ext cx="9515474" cy="419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78AAFD-0222-75B9-3978-0AD853FF41F6}"/>
              </a:ext>
            </a:extLst>
          </p:cNvPr>
          <p:cNvGrpSpPr/>
          <p:nvPr/>
        </p:nvGrpSpPr>
        <p:grpSpPr>
          <a:xfrm>
            <a:off x="6770285" y="3149600"/>
            <a:ext cx="9293045" cy="5456903"/>
            <a:chOff x="5092700" y="3860800"/>
            <a:chExt cx="8594932" cy="54569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55013B-6183-25B7-0A0F-B43025A9F0AF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72" name="Picture 11">
                <a:extLst>
                  <a:ext uri="{FF2B5EF4-FFF2-40B4-BE49-F238E27FC236}">
                    <a16:creationId xmlns:a16="http://schemas.microsoft.com/office/drawing/2014/main" id="{98630DD0-F4A8-B279-6BFB-02C2D419E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73" name="TextBox 12">
                <a:extLst>
                  <a:ext uri="{FF2B5EF4-FFF2-40B4-BE49-F238E27FC236}">
                    <a16:creationId xmlns:a16="http://schemas.microsoft.com/office/drawing/2014/main" id="{039646F6-A2EC-8D68-6473-E6BDB35F6A61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Consumers face difficulty selecting wines tailored to their taste.</a:t>
                </a:r>
              </a:p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74" name="Picture 14">
                <a:extLst>
                  <a:ext uri="{FF2B5EF4-FFF2-40B4-BE49-F238E27FC236}">
                    <a16:creationId xmlns:a16="http://schemas.microsoft.com/office/drawing/2014/main" id="{68DAFFFF-3F07-AC03-3A1E-BE53CA6D4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5" name="TextBox 15">
                <a:extLst>
                  <a:ext uri="{FF2B5EF4-FFF2-40B4-BE49-F238E27FC236}">
                    <a16:creationId xmlns:a16="http://schemas.microsoft.com/office/drawing/2014/main" id="{E52F6F27-675F-EB80-3D53-0BF9D927C87A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46B94BC-E0D4-A92F-0E02-5887348A4E3E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68" name="Picture 11">
                <a:extLst>
                  <a:ext uri="{FF2B5EF4-FFF2-40B4-BE49-F238E27FC236}">
                    <a16:creationId xmlns:a16="http://schemas.microsoft.com/office/drawing/2014/main" id="{430DFEAC-07C2-96A8-BD1A-DC7325365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D524155F-566A-70AA-8EB6-BF2D45670A87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Need for personalized, data-driven recommendations at scale.</a:t>
                </a:r>
              </a:p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70" name="Picture 14">
                <a:extLst>
                  <a:ext uri="{FF2B5EF4-FFF2-40B4-BE49-F238E27FC236}">
                    <a16:creationId xmlns:a16="http://schemas.microsoft.com/office/drawing/2014/main" id="{B4D9D4D2-5E2D-6D99-D96C-D853B8A7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1" name="TextBox 15">
                <a:extLst>
                  <a:ext uri="{FF2B5EF4-FFF2-40B4-BE49-F238E27FC236}">
                    <a16:creationId xmlns:a16="http://schemas.microsoft.com/office/drawing/2014/main" id="{D0618662-49B9-4D05-00AC-21B31B9C0518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316976-C12A-0F29-34DF-48CF8C03CB15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D0C597A9-729E-8A08-BFE1-DA2B11C4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54E7B4DF-B6AF-AE0D-0204-5C34E3D76C7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Leveraging AI to bridge knowledge gap and enhance user experience.</a:t>
                </a:r>
              </a:p>
            </p:txBody>
          </p:sp>
          <p:pic>
            <p:nvPicPr>
              <p:cNvPr id="66" name="Picture 14">
                <a:extLst>
                  <a:ext uri="{FF2B5EF4-FFF2-40B4-BE49-F238E27FC236}">
                    <a16:creationId xmlns:a16="http://schemas.microsoft.com/office/drawing/2014/main" id="{EBB89B43-DA94-D395-FD7A-D20E20AEA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67" name="TextBox 15">
                <a:extLst>
                  <a:ext uri="{FF2B5EF4-FFF2-40B4-BE49-F238E27FC236}">
                    <a16:creationId xmlns:a16="http://schemas.microsoft.com/office/drawing/2014/main" id="{4655EA4D-517E-1339-F5E3-99B80BC9664E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4116" y="391448"/>
            <a:ext cx="160401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07921" y="-2615073"/>
            <a:ext cx="99949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659" y="1600200"/>
            <a:ext cx="10312400" cy="887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0" y="1117600"/>
            <a:ext cx="32131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210 Santorini Regular"/>
              </a:rPr>
              <a:t>AI &amp; ML Project Objectives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BD1691-882A-A5BF-6ED9-DB96269C55A3}"/>
              </a:ext>
            </a:extLst>
          </p:cNvPr>
          <p:cNvGrpSpPr/>
          <p:nvPr/>
        </p:nvGrpSpPr>
        <p:grpSpPr>
          <a:xfrm>
            <a:off x="5092700" y="3860800"/>
            <a:ext cx="12395200" cy="5456903"/>
            <a:chOff x="5092700" y="3860800"/>
            <a:chExt cx="11464047" cy="54569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7F63AA-D372-BD53-EB37-CDFC2201EABE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12" name="TextBox 12"/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Develop NLU pipelines for intent and entity understanding.</a:t>
                </a:r>
              </a:p>
            </p:txBody>
          </p:sp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5" name="TextBox 15"/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153398D-36F2-ECDC-A102-0113234AD25A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39" name="Picture 11">
                <a:extLst>
                  <a:ext uri="{FF2B5EF4-FFF2-40B4-BE49-F238E27FC236}">
                    <a16:creationId xmlns:a16="http://schemas.microsoft.com/office/drawing/2014/main" id="{A58C488C-07B2-DE39-821C-90DF064FC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90B7326B-3DD0-3847-43EB-8180B80AF217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Implement hybrid search combining keyword and semantic retrieval.</a:t>
                </a:r>
              </a:p>
            </p:txBody>
          </p:sp>
          <p:pic>
            <p:nvPicPr>
              <p:cNvPr id="41" name="Picture 14">
                <a:extLst>
                  <a:ext uri="{FF2B5EF4-FFF2-40B4-BE49-F238E27FC236}">
                    <a16:creationId xmlns:a16="http://schemas.microsoft.com/office/drawing/2014/main" id="{FAF16CF3-EA93-25A7-29D6-CA43300BC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E20AAAB9-6EFE-1A1E-BD71-DF6EBBCA82B2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C2B84-8A2E-7FF1-4BE3-4D6A1AECA7F7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44" name="Picture 11">
                <a:extLst>
                  <a:ext uri="{FF2B5EF4-FFF2-40B4-BE49-F238E27FC236}">
                    <a16:creationId xmlns:a16="http://schemas.microsoft.com/office/drawing/2014/main" id="{6090A839-5674-AF10-FE7D-DCF30B450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76FFAB71-157A-C1D5-C452-109797B3697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Augment responses with expert wine pairing advice via RAG.</a:t>
                </a:r>
              </a:p>
            </p:txBody>
          </p:sp>
          <p:pic>
            <p:nvPicPr>
              <p:cNvPr id="46" name="Picture 14">
                <a:extLst>
                  <a:ext uri="{FF2B5EF4-FFF2-40B4-BE49-F238E27FC236}">
                    <a16:creationId xmlns:a16="http://schemas.microsoft.com/office/drawing/2014/main" id="{7FA7CCA6-4357-E0A0-CF27-125BC7D96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4B0A2435-90C4-3212-F492-648FD6A86173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8AD43D-F39B-D4DA-2A8B-77F634EB98A9}"/>
                </a:ext>
              </a:extLst>
            </p:cNvPr>
            <p:cNvGrpSpPr/>
            <p:nvPr/>
          </p:nvGrpSpPr>
          <p:grpSpPr>
            <a:xfrm>
              <a:off x="13877047" y="3869403"/>
              <a:ext cx="2679700" cy="5435600"/>
              <a:chOff x="5092700" y="3860800"/>
              <a:chExt cx="3568700" cy="5435600"/>
            </a:xfrm>
          </p:grpSpPr>
          <p:pic>
            <p:nvPicPr>
              <p:cNvPr id="49" name="Picture 11">
                <a:extLst>
                  <a:ext uri="{FF2B5EF4-FFF2-40B4-BE49-F238E27FC236}">
                    <a16:creationId xmlns:a16="http://schemas.microsoft.com/office/drawing/2014/main" id="{97801E95-1EA2-F850-C3AA-1E0D43D63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6D4F4AE7-6180-697B-7488-3270804680B2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Deliver coherent, personalized recommendations using LLMs.</a:t>
                </a:r>
              </a:p>
            </p:txBody>
          </p:sp>
          <p:pic>
            <p:nvPicPr>
              <p:cNvPr id="51" name="Picture 14">
                <a:extLst>
                  <a:ext uri="{FF2B5EF4-FFF2-40B4-BE49-F238E27FC236}">
                    <a16:creationId xmlns:a16="http://schemas.microsoft.com/office/drawing/2014/main" id="{F7D5DA73-A4C1-17D5-44D2-281F85804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DFC66C89-4834-5F74-ABAA-B99D4A49AB85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E8B58-DB46-D277-8841-713F33AFB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05C758-EF1E-391B-9484-C0F3E2FE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-609600"/>
            <a:ext cx="13347700" cy="11506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F38803-0DB2-09C9-FB1E-9F13138E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788112" y="3298856"/>
            <a:ext cx="17386300" cy="8636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6F01D31-A782-3EFA-59F4-8689AF6A21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-10680000">
            <a:off x="-255255" y="127000"/>
            <a:ext cx="7023100" cy="6045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74AA17-E0B0-E4FB-8CFC-DC9CB297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768960E-6A21-ACC0-E893-43491A4FE7E0}"/>
              </a:ext>
            </a:extLst>
          </p:cNvPr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8A8744-D469-CFCD-C4F5-BFB39B200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F1D07BE-EC39-C98B-D2A8-082BCD64927A}"/>
              </a:ext>
            </a:extLst>
          </p:cNvPr>
          <p:cNvSpPr txBox="1"/>
          <p:nvPr/>
        </p:nvSpPr>
        <p:spPr>
          <a:xfrm>
            <a:off x="762000" y="1155700"/>
            <a:ext cx="4368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210 Santorini Regular"/>
              </a:rPr>
              <a:t>NLU Pipeline Overview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476D00-A2BC-976E-5470-2F3C5320B944}"/>
              </a:ext>
            </a:extLst>
          </p:cNvPr>
          <p:cNvSpPr txBox="1"/>
          <p:nvPr/>
        </p:nvSpPr>
        <p:spPr>
          <a:xfrm>
            <a:off x="762000" y="291925"/>
            <a:ext cx="9515474" cy="419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F0E20D-0D69-173D-644A-F0D42F89EAB5}"/>
              </a:ext>
            </a:extLst>
          </p:cNvPr>
          <p:cNvGrpSpPr/>
          <p:nvPr/>
        </p:nvGrpSpPr>
        <p:grpSpPr>
          <a:xfrm>
            <a:off x="9080727" y="2425700"/>
            <a:ext cx="8959106" cy="5435600"/>
            <a:chOff x="5092700" y="3860800"/>
            <a:chExt cx="8286079" cy="54356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BDF73AB-0B51-648F-9CFA-E25D77E6F6AC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72" name="Picture 11">
                <a:extLst>
                  <a:ext uri="{FF2B5EF4-FFF2-40B4-BE49-F238E27FC236}">
                    <a16:creationId xmlns:a16="http://schemas.microsoft.com/office/drawing/2014/main" id="{A0136D12-C54D-048A-A5D1-F01982C33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73" name="TextBox 12">
                <a:extLst>
                  <a:ext uri="{FF2B5EF4-FFF2-40B4-BE49-F238E27FC236}">
                    <a16:creationId xmlns:a16="http://schemas.microsoft.com/office/drawing/2014/main" id="{2ADE6A46-6E05-E764-BB4C-BED235FE7413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Intent Classification with </a:t>
                </a:r>
                <a:r>
                  <a:rPr lang="en-US" sz="2300" b="0" i="0" u="none" strike="noStrike" dirty="0" err="1">
                    <a:solidFill>
                      <a:srgbClr val="FFFFFF"/>
                    </a:solidFill>
                    <a:latin typeface="210 Santorini Regular"/>
                  </a:rPr>
                  <a:t>DistilBERT</a:t>
                </a: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 fine-tuned on wine queries.</a:t>
                </a:r>
              </a:p>
            </p:txBody>
          </p:sp>
          <p:pic>
            <p:nvPicPr>
              <p:cNvPr id="74" name="Picture 14">
                <a:extLst>
                  <a:ext uri="{FF2B5EF4-FFF2-40B4-BE49-F238E27FC236}">
                    <a16:creationId xmlns:a16="http://schemas.microsoft.com/office/drawing/2014/main" id="{4E95B9E0-B515-F3D0-0FFD-549B5F959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5" name="TextBox 15">
                <a:extLst>
                  <a:ext uri="{FF2B5EF4-FFF2-40B4-BE49-F238E27FC236}">
                    <a16:creationId xmlns:a16="http://schemas.microsoft.com/office/drawing/2014/main" id="{11F1BF6C-58BA-308A-EB32-C06DD9375E50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5951E41-C49B-74C6-4C92-280672C11262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68" name="Picture 11">
                <a:extLst>
                  <a:ext uri="{FF2B5EF4-FFF2-40B4-BE49-F238E27FC236}">
                    <a16:creationId xmlns:a16="http://schemas.microsoft.com/office/drawing/2014/main" id="{DC887EF7-6883-AD63-7324-6E560551B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74C8B259-A5DD-4A17-A336-EA5BCAA9E9F9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Named Entity Recognition using BERT with custom BIO tagging.</a:t>
                </a:r>
              </a:p>
            </p:txBody>
          </p:sp>
          <p:pic>
            <p:nvPicPr>
              <p:cNvPr id="70" name="Picture 14">
                <a:extLst>
                  <a:ext uri="{FF2B5EF4-FFF2-40B4-BE49-F238E27FC236}">
                    <a16:creationId xmlns:a16="http://schemas.microsoft.com/office/drawing/2014/main" id="{76758333-AD69-8408-D70A-E9372025B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1" name="TextBox 15">
                <a:extLst>
                  <a:ext uri="{FF2B5EF4-FFF2-40B4-BE49-F238E27FC236}">
                    <a16:creationId xmlns:a16="http://schemas.microsoft.com/office/drawing/2014/main" id="{480F4298-4987-D701-37F9-D53E214D8C17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6749CC-EF37-B1A7-CDC2-8AC106660CB2}"/>
                </a:ext>
              </a:extLst>
            </p:cNvPr>
            <p:cNvGrpSpPr/>
            <p:nvPr/>
          </p:nvGrpSpPr>
          <p:grpSpPr>
            <a:xfrm>
              <a:off x="11309402" y="3882103"/>
              <a:ext cx="2069377" cy="2959100"/>
              <a:chOff x="5494184" y="3860800"/>
              <a:chExt cx="2755900" cy="2959100"/>
            </a:xfrm>
          </p:grpSpPr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9D44F884-CC88-B3FB-51F3-17E06E4815BD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66" name="Picture 14">
                <a:extLst>
                  <a:ext uri="{FF2B5EF4-FFF2-40B4-BE49-F238E27FC236}">
                    <a16:creationId xmlns:a16="http://schemas.microsoft.com/office/drawing/2014/main" id="{EE556088-1526-BCC9-3629-E47A7C783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866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DEB85-2D57-C3BF-5134-22B1BA3A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D57210-E381-5719-F7F5-340BD976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4116" y="391448"/>
            <a:ext cx="16040100" cy="10680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829C2A-49D8-DFFF-A7AF-7AEDF41C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945" y="-3319888"/>
            <a:ext cx="9994900" cy="878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E77D21-8FBE-D163-C6D9-F0E78038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535" y="2261445"/>
            <a:ext cx="10312400" cy="88773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E91B1-9AD5-A820-1039-E0278D0322BE}"/>
              </a:ext>
            </a:extLst>
          </p:cNvPr>
          <p:cNvGrpSpPr/>
          <p:nvPr/>
        </p:nvGrpSpPr>
        <p:grpSpPr>
          <a:xfrm>
            <a:off x="762000" y="419100"/>
            <a:ext cx="16824496" cy="9563206"/>
            <a:chOff x="762000" y="419100"/>
            <a:chExt cx="16824496" cy="9563206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E697B9A-B810-F4CF-3283-55348A48E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90F9284-1DB8-1A99-C508-C109EFFD5C4C}"/>
                </a:ext>
              </a:extLst>
            </p:cNvPr>
            <p:cNvSpPr txBox="1"/>
            <p:nvPr/>
          </p:nvSpPr>
          <p:spPr>
            <a:xfrm>
              <a:off x="784562" y="647700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Intent Classification</a:t>
              </a:r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3369CCA-3CA7-A6B6-3077-48AD17867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0800" y="736600"/>
              <a:ext cx="12395200" cy="76200"/>
            </a:xfrm>
            <a:prstGeom prst="rect">
              <a:avLst/>
            </a:prstGeom>
          </p:spPr>
        </p:pic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DDE0C75B-8AEC-F09F-A5BD-7BCADF98941C}"/>
                </a:ext>
              </a:extLst>
            </p:cNvPr>
            <p:cNvSpPr txBox="1"/>
            <p:nvPr/>
          </p:nvSpPr>
          <p:spPr>
            <a:xfrm>
              <a:off x="762000" y="419100"/>
              <a:ext cx="35179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300" b="0" i="0" u="none" strike="noStrike" dirty="0">
                  <a:solidFill>
                    <a:srgbClr val="905EFF"/>
                  </a:solidFill>
                  <a:latin typeface="210 Gulim 050"/>
                </a:rPr>
                <a:t>Vino-sage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885DDB6-3B84-AE30-B546-C633DE30FE65}"/>
                </a:ext>
              </a:extLst>
            </p:cNvPr>
            <p:cNvGrpSpPr/>
            <p:nvPr/>
          </p:nvGrpSpPr>
          <p:grpSpPr>
            <a:xfrm>
              <a:off x="5130800" y="831851"/>
              <a:ext cx="12395200" cy="4311650"/>
              <a:chOff x="5092700" y="3860800"/>
              <a:chExt cx="11464047" cy="545690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42CF992-9137-570C-5E9D-7B0BE2A08AB5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11" name="Picture 11">
                  <a:extLst>
                    <a:ext uri="{FF2B5EF4-FFF2-40B4-BE49-F238E27FC236}">
                      <a16:creationId xmlns:a16="http://schemas.microsoft.com/office/drawing/2014/main" id="{51F11D7D-349B-29F4-E377-134412C57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12" name="TextBox 12">
                  <a:extLst>
                    <a:ext uri="{FF2B5EF4-FFF2-40B4-BE49-F238E27FC236}">
                      <a16:creationId xmlns:a16="http://schemas.microsoft.com/office/drawing/2014/main" id="{AF2BA55E-8C43-4122-4E59-6D57A00E58C8}"/>
                    </a:ext>
                  </a:extLst>
                </p:cNvPr>
                <p:cNvSpPr txBox="1"/>
                <p:nvPr/>
              </p:nvSpPr>
              <p:spPr>
                <a:xfrm>
                  <a:off x="5342985" y="6061279"/>
                  <a:ext cx="3076946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Dataset: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sample_intent_data.json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with intents: recommend</a:t>
                  </a:r>
                </a:p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wine,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foodpairing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,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productdetails</a:t>
                  </a:r>
                  <a:endPara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endParaRPr>
                </a:p>
              </p:txBody>
            </p:sp>
            <p:pic>
              <p:nvPicPr>
                <p:cNvPr id="14" name="Picture 14">
                  <a:extLst>
                    <a:ext uri="{FF2B5EF4-FFF2-40B4-BE49-F238E27FC236}">
                      <a16:creationId xmlns:a16="http://schemas.microsoft.com/office/drawing/2014/main" id="{60270371-1D05-0FEB-77E7-017E38CD9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15" name="TextBox 15">
                  <a:extLst>
                    <a:ext uri="{FF2B5EF4-FFF2-40B4-BE49-F238E27FC236}">
                      <a16:creationId xmlns:a16="http://schemas.microsoft.com/office/drawing/2014/main" id="{FB872DDD-E02A-37F7-CD79-81316E305D6E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>
                      <a:solidFill>
                        <a:srgbClr val="905EFF"/>
                      </a:solidFill>
                      <a:latin typeface="210 Santorini Regular"/>
                    </a:rPr>
                    <a:t>01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190895-26D3-10B4-8172-1D45819F11C7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9" name="Picture 11">
                  <a:extLst>
                    <a:ext uri="{FF2B5EF4-FFF2-40B4-BE49-F238E27FC236}">
                      <a16:creationId xmlns:a16="http://schemas.microsoft.com/office/drawing/2014/main" id="{2E9F723C-066D-884E-299B-F03CC3B02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40" name="TextBox 12">
                  <a:extLst>
                    <a:ext uri="{FF2B5EF4-FFF2-40B4-BE49-F238E27FC236}">
                      <a16:creationId xmlns:a16="http://schemas.microsoft.com/office/drawing/2014/main" id="{914336BE-78B5-A04F-A442-AB03DFF3CF25}"/>
                    </a:ext>
                  </a:extLst>
                </p:cNvPr>
                <p:cNvSpPr txBox="1"/>
                <p:nvPr/>
              </p:nvSpPr>
              <p:spPr>
                <a:xfrm>
                  <a:off x="5167215" y="4567903"/>
                  <a:ext cx="3414755" cy="421955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Training: 3 epochs, </a:t>
                  </a:r>
                  <a:r>
                    <a:rPr lang="en-US" sz="2000" dirty="0">
                      <a:solidFill>
                        <a:srgbClr val="FFFFFF"/>
                      </a:solidFill>
                      <a:latin typeface="210 Santorini Regular"/>
                    </a:rPr>
                    <a:t>Customized Learning Rate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,</a:t>
                  </a:r>
                </a:p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batch size=4 </a:t>
                  </a:r>
                </a:p>
              </p:txBody>
            </p:sp>
            <p:pic>
              <p:nvPicPr>
                <p:cNvPr id="41" name="Picture 14">
                  <a:extLst>
                    <a:ext uri="{FF2B5EF4-FFF2-40B4-BE49-F238E27FC236}">
                      <a16:creationId xmlns:a16="http://schemas.microsoft.com/office/drawing/2014/main" id="{8A66DDB1-2340-21A8-59C5-9AACADC72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42" name="TextBox 15">
                  <a:extLst>
                    <a:ext uri="{FF2B5EF4-FFF2-40B4-BE49-F238E27FC236}">
                      <a16:creationId xmlns:a16="http://schemas.microsoft.com/office/drawing/2014/main" id="{E4F0FEAE-AF98-FDC9-1D81-78A6F60EC4CF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DBCCC21-A3FF-27F3-7837-DA784CDBB8F5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44" name="Picture 11">
                  <a:extLst>
                    <a:ext uri="{FF2B5EF4-FFF2-40B4-BE49-F238E27FC236}">
                      <a16:creationId xmlns:a16="http://schemas.microsoft.com/office/drawing/2014/main" id="{43B58486-89AF-3241-3053-7B7666F59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D9C37E73-E9D3-9FC0-B1FF-08F8043AB7DC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Tokenization: truncation &amp; padding to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max_length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= 64.</a:t>
                  </a:r>
                </a:p>
              </p:txBody>
            </p:sp>
            <p:pic>
              <p:nvPicPr>
                <p:cNvPr id="46" name="Picture 14">
                  <a:extLst>
                    <a:ext uri="{FF2B5EF4-FFF2-40B4-BE49-F238E27FC236}">
                      <a16:creationId xmlns:a16="http://schemas.microsoft.com/office/drawing/2014/main" id="{EDBAF92A-15CD-8403-7534-B7C1662E6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47" name="TextBox 15">
                  <a:extLst>
                    <a:ext uri="{FF2B5EF4-FFF2-40B4-BE49-F238E27FC236}">
                      <a16:creationId xmlns:a16="http://schemas.microsoft.com/office/drawing/2014/main" id="{565807E3-8356-A50E-5F67-256A1AB5665E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03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82558EB-1B68-3A02-85AB-C2F16FC53575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49" name="Picture 11">
                  <a:extLst>
                    <a:ext uri="{FF2B5EF4-FFF2-40B4-BE49-F238E27FC236}">
                      <a16:creationId xmlns:a16="http://schemas.microsoft.com/office/drawing/2014/main" id="{4BC505E2-BB13-56B1-9C04-51C88291E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0" name="TextBox 12">
                  <a:extLst>
                    <a:ext uri="{FF2B5EF4-FFF2-40B4-BE49-F238E27FC236}">
                      <a16:creationId xmlns:a16="http://schemas.microsoft.com/office/drawing/2014/main" id="{20CB7E28-6848-09C1-126A-16386010E37C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Evaluation: accuracy metrics per epoch for model selection.</a:t>
                  </a:r>
                </a:p>
              </p:txBody>
            </p:sp>
            <p:pic>
              <p:nvPicPr>
                <p:cNvPr id="51" name="Picture 14">
                  <a:extLst>
                    <a:ext uri="{FF2B5EF4-FFF2-40B4-BE49-F238E27FC236}">
                      <a16:creationId xmlns:a16="http://schemas.microsoft.com/office/drawing/2014/main" id="{023B8313-16A9-A58B-FF40-3B4E28890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2" name="TextBox 15">
                  <a:extLst>
                    <a:ext uri="{FF2B5EF4-FFF2-40B4-BE49-F238E27FC236}">
                      <a16:creationId xmlns:a16="http://schemas.microsoft.com/office/drawing/2014/main" id="{A823C9B9-7FD4-E9DA-333D-3156DD983E94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04</a:t>
                  </a:r>
                </a:p>
              </p:txBody>
            </p:sp>
          </p:grpSp>
        </p:grp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9E9B373-E16C-7068-D242-D84B9E81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96" y="5575405"/>
              <a:ext cx="3835400" cy="76200"/>
            </a:xfrm>
            <a:prstGeom prst="rect">
              <a:avLst/>
            </a:prstGeom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4C7869FB-1EDD-B7C5-3498-398169F12F4E}"/>
                </a:ext>
              </a:extLst>
            </p:cNvPr>
            <p:cNvSpPr txBox="1"/>
            <p:nvPr/>
          </p:nvSpPr>
          <p:spPr>
            <a:xfrm>
              <a:off x="822496" y="5613505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Entity Extraction (NER)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EFC79CAD-B02B-61EF-7AD7-8504C2FA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296" y="5575405"/>
              <a:ext cx="12395200" cy="762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808C69-623B-8019-A70B-46E5776CE91E}"/>
                </a:ext>
              </a:extLst>
            </p:cNvPr>
            <p:cNvGrpSpPr/>
            <p:nvPr/>
          </p:nvGrpSpPr>
          <p:grpSpPr>
            <a:xfrm>
              <a:off x="5191296" y="5670656"/>
              <a:ext cx="12395200" cy="4311650"/>
              <a:chOff x="5092700" y="3860800"/>
              <a:chExt cx="11464047" cy="54569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FAFB8B-B380-0EF4-E0AC-6E2DF688F94C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54" name="Picture 11">
                  <a:extLst>
                    <a:ext uri="{FF2B5EF4-FFF2-40B4-BE49-F238E27FC236}">
                      <a16:creationId xmlns:a16="http://schemas.microsoft.com/office/drawing/2014/main" id="{0B69DE9C-C95F-A6ED-2B95-69AEAE45C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5" name="TextBox 12">
                  <a:extLst>
                    <a:ext uri="{FF2B5EF4-FFF2-40B4-BE49-F238E27FC236}">
                      <a16:creationId xmlns:a16="http://schemas.microsoft.com/office/drawing/2014/main" id="{091DB968-AB87-A622-0D87-47D108735FF7}"/>
                    </a:ext>
                  </a:extLst>
                </p:cNvPr>
                <p:cNvSpPr txBox="1"/>
                <p:nvPr/>
              </p:nvSpPr>
              <p:spPr>
                <a:xfrm>
                  <a:off x="5499099" y="6061279"/>
                  <a:ext cx="2755900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Labels: WINE_TYPE, GRAPE_VARIETY, REGION, PRICE_RANGE, FOOD_PAIRING.</a:t>
                  </a:r>
                </a:p>
              </p:txBody>
            </p:sp>
            <p:pic>
              <p:nvPicPr>
                <p:cNvPr id="56" name="Picture 14">
                  <a:extLst>
                    <a:ext uri="{FF2B5EF4-FFF2-40B4-BE49-F238E27FC236}">
                      <a16:creationId xmlns:a16="http://schemas.microsoft.com/office/drawing/2014/main" id="{8F963BD4-C216-D837-6B69-6A8D8BFFD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7" name="TextBox 15">
                  <a:extLst>
                    <a:ext uri="{FF2B5EF4-FFF2-40B4-BE49-F238E27FC236}">
                      <a16:creationId xmlns:a16="http://schemas.microsoft.com/office/drawing/2014/main" id="{371E3E9B-5EC6-5BF6-E655-E33A5201604C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01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9EF78F2-FAB6-C70D-C6FD-E2894F9F3A1A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1" name="Picture 11">
                  <a:extLst>
                    <a:ext uri="{FF2B5EF4-FFF2-40B4-BE49-F238E27FC236}">
                      <a16:creationId xmlns:a16="http://schemas.microsoft.com/office/drawing/2014/main" id="{28AAC873-4600-73B1-0EBA-26ADF0CD1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2E59BA3B-8525-1523-CAB3-F64AF15C991B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Training: 5 epochs, batch size=8, evaluation strategy per epoch.</a:t>
                  </a:r>
                </a:p>
              </p:txBody>
            </p:sp>
            <p:pic>
              <p:nvPicPr>
                <p:cNvPr id="33" name="Picture 14">
                  <a:extLst>
                    <a:ext uri="{FF2B5EF4-FFF2-40B4-BE49-F238E27FC236}">
                      <a16:creationId xmlns:a16="http://schemas.microsoft.com/office/drawing/2014/main" id="{21CE7F15-A22F-92E3-7E4C-0FCE88A78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4" name="TextBox 15">
                  <a:extLst>
                    <a:ext uri="{FF2B5EF4-FFF2-40B4-BE49-F238E27FC236}">
                      <a16:creationId xmlns:a16="http://schemas.microsoft.com/office/drawing/2014/main" id="{533953F8-B3D3-067C-40DC-27A537C41E51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02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5880EBE-71F9-DEE7-7F6D-DBE850A38FA2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7" name="Picture 11">
                  <a:extLst>
                    <a:ext uri="{FF2B5EF4-FFF2-40B4-BE49-F238E27FC236}">
                      <a16:creationId xmlns:a16="http://schemas.microsoft.com/office/drawing/2014/main" id="{96624DDB-900F-CE8B-2EBC-3B23EFD94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8" name="TextBox 12">
                  <a:extLst>
                    <a:ext uri="{FF2B5EF4-FFF2-40B4-BE49-F238E27FC236}">
                      <a16:creationId xmlns:a16="http://schemas.microsoft.com/office/drawing/2014/main" id="{AFDFED3B-903B-D344-EBFE-50F66808AFC2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Token alignment: fast tokenizer with offset mappings for BIO scheme.</a:t>
                  </a:r>
                </a:p>
              </p:txBody>
            </p:sp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337A46BF-EF80-2855-8236-28FB7E398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10F3F091-9B7D-5BD8-727A-C452FB2B2F21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03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BF9230-9917-FD62-9E8E-96D196957D4E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3" name="Picture 11">
                  <a:extLst>
                    <a:ext uri="{FF2B5EF4-FFF2-40B4-BE49-F238E27FC236}">
                      <a16:creationId xmlns:a16="http://schemas.microsoft.com/office/drawing/2014/main" id="{2A07CAEF-6C7F-F465-8D93-1CB1AA7FC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4" name="TextBox 12">
                  <a:extLst>
                    <a:ext uri="{FF2B5EF4-FFF2-40B4-BE49-F238E27FC236}">
                      <a16:creationId xmlns:a16="http://schemas.microsoft.com/office/drawing/2014/main" id="{71ACE96A-B80A-F4BF-7051-DF3C3369F171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Post-processing: merge entities, remove low-confidence &amp;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stopwords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25" name="Picture 14">
                  <a:extLst>
                    <a:ext uri="{FF2B5EF4-FFF2-40B4-BE49-F238E27FC236}">
                      <a16:creationId xmlns:a16="http://schemas.microsoft.com/office/drawing/2014/main" id="{FB39F81C-DC32-B159-1069-53A2A4FF0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26" name="TextBox 15">
                  <a:extLst>
                    <a:ext uri="{FF2B5EF4-FFF2-40B4-BE49-F238E27FC236}">
                      <a16:creationId xmlns:a16="http://schemas.microsoft.com/office/drawing/2014/main" id="{A7830007-6FE1-CBFF-4440-8099EE17219C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640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9841F-71DC-B9E8-2E22-ED9D3C3EC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40ADB00-FD17-768C-0D25-C131C307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6412" y="-2538657"/>
            <a:ext cx="9994900" cy="878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C37E6F-53F9-A684-B52D-8506E8EC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964" y="2070100"/>
            <a:ext cx="10312400" cy="88773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9547C69-EB80-B41A-7A1E-75BDD3D2EC28}"/>
              </a:ext>
            </a:extLst>
          </p:cNvPr>
          <p:cNvGrpSpPr/>
          <p:nvPr/>
        </p:nvGrpSpPr>
        <p:grpSpPr>
          <a:xfrm>
            <a:off x="762000" y="598971"/>
            <a:ext cx="3835400" cy="1727200"/>
            <a:chOff x="762000" y="598971"/>
            <a:chExt cx="3835400" cy="17272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D15A95B-3105-29CC-428A-0221F5E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0D67AEE-9B0A-D610-EFE3-482BE7515413}"/>
                </a:ext>
              </a:extLst>
            </p:cNvPr>
            <p:cNvSpPr txBox="1"/>
            <p:nvPr/>
          </p:nvSpPr>
          <p:spPr>
            <a:xfrm>
              <a:off x="784562" y="598971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Retrieval Engine</a:t>
              </a:r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8DF85712-AB5C-E8A8-D574-9CC5DA9C7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F8D49274-14E4-2AB5-D16A-35D54FB028FC}"/>
              </a:ext>
            </a:extLst>
          </p:cNvPr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7CFA7-0658-EE81-FED0-22EECC8A47A3}"/>
              </a:ext>
            </a:extLst>
          </p:cNvPr>
          <p:cNvGrpSpPr/>
          <p:nvPr/>
        </p:nvGrpSpPr>
        <p:grpSpPr>
          <a:xfrm>
            <a:off x="5130800" y="831851"/>
            <a:ext cx="12395200" cy="4311650"/>
            <a:chOff x="5092700" y="3860800"/>
            <a:chExt cx="11464047" cy="54569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453713-2D0B-76FA-AE24-9BC356EDA07C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11" name="Picture 11">
                <a:extLst>
                  <a:ext uri="{FF2B5EF4-FFF2-40B4-BE49-F238E27FC236}">
                    <a16:creationId xmlns:a16="http://schemas.microsoft.com/office/drawing/2014/main" id="{190C2A8A-7823-743B-8E26-48B3BFC30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BCF86C05-D701-7CFE-3962-22C3214C97C0}"/>
                  </a:ext>
                </a:extLst>
              </p:cNvPr>
              <p:cNvSpPr txBox="1"/>
              <p:nvPr/>
            </p:nvSpPr>
            <p:spPr>
              <a:xfrm>
                <a:off x="5499099" y="6061279"/>
                <a:ext cx="2755900" cy="1063421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Keyword Search: MongoDB Atlas Search pipeline with full-text &amp; fuzzy match.</a:t>
                </a:r>
              </a:p>
            </p:txBody>
          </p:sp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FEAC7421-0EA0-89A4-72FB-3E2FD65D8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AFE492CF-201F-50DB-C7B1-A310D7A99E5F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67C4BCD-02CD-4B6B-7B69-70F29FE3E760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39" name="Picture 11">
                <a:extLst>
                  <a:ext uri="{FF2B5EF4-FFF2-40B4-BE49-F238E27FC236}">
                    <a16:creationId xmlns:a16="http://schemas.microsoft.com/office/drawing/2014/main" id="{628E3413-BF6E-3921-08A6-01F3FD75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F7121BA1-BE22-10E3-202C-2CDF45632EFF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Semantic Search: </a:t>
                </a:r>
                <a:r>
                  <a:rPr lang="en-US" sz="2000" b="0" i="0" u="none" strike="noStrike" dirty="0" err="1">
                    <a:solidFill>
                      <a:srgbClr val="FFFFFF"/>
                    </a:solidFill>
                    <a:latin typeface="210 Santorini Regular"/>
                  </a:rPr>
                  <a:t>SentenceTransformer</a:t>
                </a: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 embeddings + FAISS index for similarity.</a:t>
                </a:r>
              </a:p>
            </p:txBody>
          </p:sp>
          <p:pic>
            <p:nvPicPr>
              <p:cNvPr id="41" name="Picture 14">
                <a:extLst>
                  <a:ext uri="{FF2B5EF4-FFF2-40B4-BE49-F238E27FC236}">
                    <a16:creationId xmlns:a16="http://schemas.microsoft.com/office/drawing/2014/main" id="{FB7553CB-3946-E1B7-769A-41A239E27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75169C32-A5E6-0DFB-128F-869F59879048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F2EE28-9A01-CCBB-1D4B-E74CF22D5B20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44" name="Picture 11">
                <a:extLst>
                  <a:ext uri="{FF2B5EF4-FFF2-40B4-BE49-F238E27FC236}">
                    <a16:creationId xmlns:a16="http://schemas.microsoft.com/office/drawing/2014/main" id="{6694BB57-7350-1F60-D689-69D9FA702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37928804-12B3-1BA1-0482-F7D0C9D7A858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Hybrid Ranking: combine keyword and semantic scores (α=0.4).</a:t>
                </a:r>
              </a:p>
            </p:txBody>
          </p:sp>
          <p:pic>
            <p:nvPicPr>
              <p:cNvPr id="46" name="Picture 14">
                <a:extLst>
                  <a:ext uri="{FF2B5EF4-FFF2-40B4-BE49-F238E27FC236}">
                    <a16:creationId xmlns:a16="http://schemas.microsoft.com/office/drawing/2014/main" id="{13B1DD9C-0560-146D-7455-490026962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4AC0A3EA-1CA5-43B6-44B0-21371FCEF641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01760D-0588-A410-2384-8F70A0AA4A07}"/>
                </a:ext>
              </a:extLst>
            </p:cNvPr>
            <p:cNvGrpSpPr/>
            <p:nvPr/>
          </p:nvGrpSpPr>
          <p:grpSpPr>
            <a:xfrm>
              <a:off x="13877047" y="3869403"/>
              <a:ext cx="2679700" cy="5435600"/>
              <a:chOff x="5092700" y="3860800"/>
              <a:chExt cx="3568700" cy="5435600"/>
            </a:xfrm>
          </p:grpSpPr>
          <p:pic>
            <p:nvPicPr>
              <p:cNvPr id="49" name="Picture 11">
                <a:extLst>
                  <a:ext uri="{FF2B5EF4-FFF2-40B4-BE49-F238E27FC236}">
                    <a16:creationId xmlns:a16="http://schemas.microsoft.com/office/drawing/2014/main" id="{DFC56BF7-1C1E-8BD4-DB7B-2680744D4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CE9FD887-E318-AA94-200F-52383AF120F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Dynamic Filters: price, type, region applied from NLU outputs.</a:t>
                </a:r>
              </a:p>
            </p:txBody>
          </p:sp>
          <p:pic>
            <p:nvPicPr>
              <p:cNvPr id="51" name="Picture 14">
                <a:extLst>
                  <a:ext uri="{FF2B5EF4-FFF2-40B4-BE49-F238E27FC236}">
                    <a16:creationId xmlns:a16="http://schemas.microsoft.com/office/drawing/2014/main" id="{058981E2-5873-7BB5-462F-3BA4EA05F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369AECF9-E1EC-4773-294E-7A8F61F32A97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04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0FB47C-54D0-4855-4001-427DCA253AEE}"/>
              </a:ext>
            </a:extLst>
          </p:cNvPr>
          <p:cNvGrpSpPr/>
          <p:nvPr/>
        </p:nvGrpSpPr>
        <p:grpSpPr>
          <a:xfrm>
            <a:off x="756034" y="5416655"/>
            <a:ext cx="12395200" cy="4406901"/>
            <a:chOff x="5191296" y="5575405"/>
            <a:chExt cx="12395200" cy="4406901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37EC9AB5-3602-B4A3-B7E9-D5FFC9C0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1296" y="5575405"/>
              <a:ext cx="12395200" cy="762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A59970-83B8-7C4B-6E0B-A488141B12FA}"/>
                </a:ext>
              </a:extLst>
            </p:cNvPr>
            <p:cNvGrpSpPr/>
            <p:nvPr/>
          </p:nvGrpSpPr>
          <p:grpSpPr>
            <a:xfrm>
              <a:off x="5191296" y="5670656"/>
              <a:ext cx="12395200" cy="4311650"/>
              <a:chOff x="5092700" y="3860800"/>
              <a:chExt cx="11464047" cy="54569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7EBF3E2-B998-D478-5497-9A55F81A41B3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54" name="Picture 11">
                  <a:extLst>
                    <a:ext uri="{FF2B5EF4-FFF2-40B4-BE49-F238E27FC236}">
                      <a16:creationId xmlns:a16="http://schemas.microsoft.com/office/drawing/2014/main" id="{DA2B8F25-9823-D379-A1DB-347390E16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5" name="TextBox 12">
                  <a:extLst>
                    <a:ext uri="{FF2B5EF4-FFF2-40B4-BE49-F238E27FC236}">
                      <a16:creationId xmlns:a16="http://schemas.microsoft.com/office/drawing/2014/main" id="{66409D87-59B7-8AA6-92C7-542ACE695570}"/>
                    </a:ext>
                  </a:extLst>
                </p:cNvPr>
                <p:cNvSpPr txBox="1"/>
                <p:nvPr/>
              </p:nvSpPr>
              <p:spPr>
                <a:xfrm>
                  <a:off x="5499099" y="6061279"/>
                  <a:ext cx="2755900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Source: 'What to Drink with What You Eat' PDF loaded via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PyPDFLoader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56" name="Picture 14">
                  <a:extLst>
                    <a:ext uri="{FF2B5EF4-FFF2-40B4-BE49-F238E27FC236}">
                      <a16:creationId xmlns:a16="http://schemas.microsoft.com/office/drawing/2014/main" id="{55DD9EDA-9011-F659-E3E5-093490579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7" name="TextBox 15">
                  <a:extLst>
                    <a:ext uri="{FF2B5EF4-FFF2-40B4-BE49-F238E27FC236}">
                      <a16:creationId xmlns:a16="http://schemas.microsoft.com/office/drawing/2014/main" id="{09F7529A-DED3-A274-AA9E-4AC5DC8F18CB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05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6EE26A7-8264-3420-FF7A-944B286D1C52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1" name="Picture 11">
                  <a:extLst>
                    <a:ext uri="{FF2B5EF4-FFF2-40B4-BE49-F238E27FC236}">
                      <a16:creationId xmlns:a16="http://schemas.microsoft.com/office/drawing/2014/main" id="{CD19E049-D814-9333-B5CD-C396CF5D0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3486F472-1E5B-2E56-19A6-EAF92CFCE9B7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Chunking: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RecursiveCharacterTextSplitter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(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chunk_size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=500, overlap=100).</a:t>
                  </a:r>
                </a:p>
              </p:txBody>
            </p:sp>
            <p:pic>
              <p:nvPicPr>
                <p:cNvPr id="33" name="Picture 14">
                  <a:extLst>
                    <a:ext uri="{FF2B5EF4-FFF2-40B4-BE49-F238E27FC236}">
                      <a16:creationId xmlns:a16="http://schemas.microsoft.com/office/drawing/2014/main" id="{2A3A15E1-2D3C-5192-2F5F-D1128C9C1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9445" y="3860800"/>
                  <a:ext cx="685800" cy="685801"/>
                </a:xfrm>
                <a:prstGeom prst="rect">
                  <a:avLst/>
                </a:prstGeom>
              </p:spPr>
            </p:pic>
            <p:sp>
              <p:nvSpPr>
                <p:cNvPr id="34" name="TextBox 15">
                  <a:extLst>
                    <a:ext uri="{FF2B5EF4-FFF2-40B4-BE49-F238E27FC236}">
                      <a16:creationId xmlns:a16="http://schemas.microsoft.com/office/drawing/2014/main" id="{5594368F-5A61-5A4F-599C-07601BD97ADB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06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7F1EBFD-0008-BD08-095B-808AD83E52A3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7" name="Picture 11">
                  <a:extLst>
                    <a:ext uri="{FF2B5EF4-FFF2-40B4-BE49-F238E27FC236}">
                      <a16:creationId xmlns:a16="http://schemas.microsoft.com/office/drawing/2014/main" id="{6BAB0BC7-CF0B-B5FA-F109-BD413F686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8" name="TextBox 12">
                  <a:extLst>
                    <a:ext uri="{FF2B5EF4-FFF2-40B4-BE49-F238E27FC236}">
                      <a16:creationId xmlns:a16="http://schemas.microsoft.com/office/drawing/2014/main" id="{8B594F09-1713-E5BA-1E77-50EAAA6919F6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Embedding: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HuggingFaceEmbeddings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&amp; FAISS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vectorstore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AF13EA3E-5274-95CB-0C3A-3D0B832A0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6ABF5401-943D-FCDD-4FC7-356C0D998B8A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07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375ED41-EFD7-9096-17C9-FBF103611BC3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3" name="Picture 11">
                  <a:extLst>
                    <a:ext uri="{FF2B5EF4-FFF2-40B4-BE49-F238E27FC236}">
                      <a16:creationId xmlns:a16="http://schemas.microsoft.com/office/drawing/2014/main" id="{52E3166A-7D84-EC0F-C2A5-D57D61649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4" name="TextBox 12">
                  <a:extLst>
                    <a:ext uri="{FF2B5EF4-FFF2-40B4-BE49-F238E27FC236}">
                      <a16:creationId xmlns:a16="http://schemas.microsoft.com/office/drawing/2014/main" id="{76C0CE40-3723-2EBF-89D7-6643873F88BD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Context Injection: retrieve top-K passages for food-pairing queries.</a:t>
                  </a:r>
                </a:p>
              </p:txBody>
            </p:sp>
            <p:pic>
              <p:nvPicPr>
                <p:cNvPr id="25" name="Picture 14">
                  <a:extLst>
                    <a:ext uri="{FF2B5EF4-FFF2-40B4-BE49-F238E27FC236}">
                      <a16:creationId xmlns:a16="http://schemas.microsoft.com/office/drawing/2014/main" id="{E27B5C34-DD9E-753C-F474-217565B08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26" name="TextBox 15">
                  <a:extLst>
                    <a:ext uri="{FF2B5EF4-FFF2-40B4-BE49-F238E27FC236}">
                      <a16:creationId xmlns:a16="http://schemas.microsoft.com/office/drawing/2014/main" id="{BEAC7441-FD46-26F7-B165-9ECBBDFFFE83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08</a:t>
                  </a:r>
                </a:p>
              </p:txBody>
            </p:sp>
          </p:grp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57860228-4549-B7F5-EE44-0F542B891BD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-502716" y="304800"/>
            <a:ext cx="16040100" cy="106807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723B200-9A88-1B16-38CC-B96437EB9A9C}"/>
              </a:ext>
            </a:extLst>
          </p:cNvPr>
          <p:cNvGrpSpPr/>
          <p:nvPr/>
        </p:nvGrpSpPr>
        <p:grpSpPr>
          <a:xfrm>
            <a:off x="13425655" y="5416655"/>
            <a:ext cx="3835400" cy="2130284"/>
            <a:chOff x="762000" y="736600"/>
            <a:chExt cx="3835400" cy="2130284"/>
          </a:xfrm>
        </p:grpSpPr>
        <p:pic>
          <p:nvPicPr>
            <p:cNvPr id="60" name="Picture 7">
              <a:extLst>
                <a:ext uri="{FF2B5EF4-FFF2-40B4-BE49-F238E27FC236}">
                  <a16:creationId xmlns:a16="http://schemas.microsoft.com/office/drawing/2014/main" id="{AA1F9DE5-EB75-1C94-4FFE-D99233F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871F850A-F994-EFD6-DDB8-B7D127066691}"/>
                </a:ext>
              </a:extLst>
            </p:cNvPr>
            <p:cNvSpPr txBox="1"/>
            <p:nvPr/>
          </p:nvSpPr>
          <p:spPr>
            <a:xfrm>
              <a:off x="1287745" y="1139684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Retrieval-Augmented Generation (RAG)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69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0" y="873760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24384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2451100"/>
            <a:ext cx="19939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30800" y="419100"/>
            <a:ext cx="812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117600"/>
            <a:ext cx="4470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800" b="0" i="0" u="none" strike="noStrike" dirty="0">
                <a:solidFill>
                  <a:srgbClr val="FFFFFF"/>
                </a:solidFill>
                <a:latin typeface="210 Santorini Regular"/>
              </a:rPr>
              <a:t>LLM Response Generation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933798" y="312301"/>
            <a:ext cx="3615453" cy="6483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589000" y="5272822"/>
            <a:ext cx="1612900" cy="54377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90500" y="4940300"/>
            <a:ext cx="3187700" cy="599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108200" y="2336800"/>
            <a:ext cx="4356100" cy="549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1800" y="4457700"/>
            <a:ext cx="1612900" cy="8356600"/>
          </a:xfrm>
          <a:prstGeom prst="rect">
            <a:avLst/>
          </a:prstGeom>
          <a:effectLst>
            <a:outerShdw blurRad="25750" dist="148427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0" y="3492500"/>
            <a:ext cx="1866900" cy="8661400"/>
          </a:xfrm>
          <a:prstGeom prst="rect">
            <a:avLst/>
          </a:prstGeom>
          <a:effectLst>
            <a:outerShdw blurRad="34534" dist="171890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17900" y="4400551"/>
            <a:ext cx="3251200" cy="1041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dirty="0">
                <a:solidFill>
                  <a:schemeClr val="bg1"/>
                </a:solidFill>
                <a:latin typeface="210 Gulim 090"/>
              </a:rPr>
              <a:t>Prompt Builder </a:t>
            </a:r>
            <a:r>
              <a:rPr lang="en-US" sz="2800" b="0" i="0" u="none" strike="noStrike" dirty="0">
                <a:solidFill>
                  <a:srgbClr val="905EFF"/>
                </a:solidFill>
                <a:latin typeface="210 Gulim 090"/>
              </a:rPr>
              <a:t>combines chat history, retrieved wines, and RAG context.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4279900" y="7200900"/>
            <a:ext cx="2984500" cy="749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919200" y="6794500"/>
            <a:ext cx="3416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FFFFFF"/>
                </a:solidFill>
                <a:latin typeface="210 Santorini Regular"/>
              </a:rPr>
              <a:t>Follow-up Handling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19200" y="7579597"/>
            <a:ext cx="3635375" cy="838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detect and elaborate on previous recommendations.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5700" y="1663700"/>
            <a:ext cx="2260600" cy="7861300"/>
          </a:xfrm>
          <a:prstGeom prst="rect">
            <a:avLst/>
          </a:prstGeom>
          <a:effectLst>
            <a:outerShdw blurRad="57372" dist="174068" dir="2460000">
              <a:srgbClr val="000000">
                <a:alpha val="49000"/>
              </a:srgbClr>
            </a:outerShdw>
          </a:effectLst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9900" y="5549900"/>
            <a:ext cx="1168400" cy="177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2200" y="7378700"/>
            <a:ext cx="3136900" cy="2108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2438400"/>
            <a:ext cx="2032000" cy="203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9067800"/>
            <a:ext cx="2032000" cy="2032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>
                <a:solidFill>
                  <a:srgbClr val="905EFF"/>
                </a:solidFill>
                <a:latin typeface="210 Gulim 050"/>
              </a:rPr>
              <a:t>Miri Wine Class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757B6CAB-13DA-80EB-5502-88E366BEA5E4}"/>
              </a:ext>
            </a:extLst>
          </p:cNvPr>
          <p:cNvSpPr txBox="1"/>
          <p:nvPr/>
        </p:nvSpPr>
        <p:spPr>
          <a:xfrm>
            <a:off x="12268200" y="2571750"/>
            <a:ext cx="3251200" cy="4095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dirty="0">
                <a:solidFill>
                  <a:srgbClr val="905EFF"/>
                </a:solidFill>
                <a:latin typeface="210 Gulim 090"/>
              </a:rPr>
              <a:t>Model: </a:t>
            </a:r>
            <a:br>
              <a:rPr lang="en-US" sz="2000" dirty="0">
                <a:solidFill>
                  <a:srgbClr val="905EFF"/>
                </a:solidFill>
                <a:latin typeface="210 Gulim 090"/>
              </a:rPr>
            </a:br>
            <a:r>
              <a:rPr lang="en-US" sz="2000" dirty="0">
                <a:solidFill>
                  <a:schemeClr val="bg1"/>
                </a:solidFill>
                <a:latin typeface="210 Gulim 090"/>
              </a:rPr>
              <a:t>G</a:t>
            </a:r>
            <a:r>
              <a:rPr lang="en-US" sz="2000" b="0" i="0" u="none" strike="noStrike" dirty="0">
                <a:solidFill>
                  <a:schemeClr val="bg1"/>
                </a:solidFill>
                <a:latin typeface="210 Gulim 090"/>
              </a:rPr>
              <a:t>PT-4 via OpenAI API with temperature=0.7, </a:t>
            </a:r>
            <a:r>
              <a:rPr lang="en-US" sz="2000" b="0" i="0" u="none" strike="noStrike" dirty="0" err="1">
                <a:solidFill>
                  <a:schemeClr val="bg1"/>
                </a:solidFill>
                <a:latin typeface="210 Gulim 090"/>
              </a:rPr>
              <a:t>max_tokens</a:t>
            </a:r>
            <a:r>
              <a:rPr lang="en-US" sz="2000" b="0" i="0" u="none" strike="noStrike" dirty="0">
                <a:solidFill>
                  <a:schemeClr val="bg1"/>
                </a:solidFill>
                <a:latin typeface="210 Gulim 090"/>
              </a:rPr>
              <a:t>=1200.</a:t>
            </a:r>
          </a:p>
          <a:p>
            <a:pPr lvl="0" algn="l">
              <a:lnSpc>
                <a:spcPct val="124499"/>
              </a:lnSpc>
            </a:pPr>
            <a:endParaRPr lang="en-US" sz="2000" b="0" i="0" u="none" strike="noStrike" dirty="0">
              <a:solidFill>
                <a:srgbClr val="905EFF"/>
              </a:solidFill>
              <a:latin typeface="210 Gulim 090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53FC894A-E478-8FB6-9955-46D559025FA2}"/>
              </a:ext>
            </a:extLst>
          </p:cNvPr>
          <p:cNvSpPr txBox="1"/>
          <p:nvPr/>
        </p:nvSpPr>
        <p:spPr>
          <a:xfrm>
            <a:off x="14312900" y="4213227"/>
            <a:ext cx="3251200" cy="4095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000" dirty="0">
                <a:solidFill>
                  <a:schemeClr val="bg1"/>
                </a:solidFill>
                <a:latin typeface="210 Gulim 090"/>
              </a:rPr>
              <a:t>Structured Format: </a:t>
            </a:r>
            <a:r>
              <a:rPr lang="en-US" sz="2000" dirty="0">
                <a:solidFill>
                  <a:srgbClr val="905EFF"/>
                </a:solidFill>
                <a:latin typeface="210 Gulim 090"/>
              </a:rPr>
              <a:t>numbered lists, wine details, serving tips, food pairings</a:t>
            </a:r>
            <a:endParaRPr lang="en-US" sz="2000" b="0" i="0" u="none" strike="noStrike" dirty="0">
              <a:solidFill>
                <a:schemeClr val="bg1"/>
              </a:solidFill>
              <a:latin typeface="210 Gulim 090"/>
            </a:endParaRPr>
          </a:p>
          <a:p>
            <a:pPr lvl="0" algn="r">
              <a:lnSpc>
                <a:spcPct val="124499"/>
              </a:lnSpc>
            </a:pPr>
            <a:endParaRPr lang="en-US" sz="2000" b="0" i="0" u="none" strike="noStrike" dirty="0">
              <a:solidFill>
                <a:srgbClr val="905EFF"/>
              </a:solidFill>
              <a:latin typeface="210 Gulim 09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814</Words>
  <Application>Microsoft Office PowerPoint</Application>
  <PresentationFormat>Custom</PresentationFormat>
  <Paragraphs>141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210 Gulim 050</vt:lpstr>
      <vt:lpstr>210 Gulim 090</vt:lpstr>
      <vt:lpstr>Aptos</vt:lpstr>
      <vt:lpstr>Pistilli</vt:lpstr>
      <vt:lpstr>Arial</vt:lpstr>
      <vt:lpstr>Playfair Display</vt:lpstr>
      <vt:lpstr>Calibri</vt:lpstr>
      <vt:lpstr>a Auto Signature</vt:lpstr>
      <vt:lpstr>210 Santorini Regular</vt:lpstr>
      <vt:lpstr>Gmarket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shivam joshi</dc:creator>
  <cp:lastModifiedBy>Joshi, Mr. Shivam</cp:lastModifiedBy>
  <cp:revision>11</cp:revision>
  <dcterms:created xsi:type="dcterms:W3CDTF">2006-08-16T00:00:00Z</dcterms:created>
  <dcterms:modified xsi:type="dcterms:W3CDTF">2025-04-17T21:12:03Z</dcterms:modified>
</cp:coreProperties>
</file>